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8" r:id="rId5"/>
    <p:sldId id="273" r:id="rId6"/>
    <p:sldId id="289" r:id="rId7"/>
    <p:sldId id="290" r:id="rId8"/>
    <p:sldId id="291" r:id="rId9"/>
    <p:sldId id="292" r:id="rId10"/>
    <p:sldId id="296" r:id="rId11"/>
    <p:sldId id="293" r:id="rId12"/>
    <p:sldId id="294" r:id="rId13"/>
    <p:sldId id="295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5907A4-0A3C-4BAB-AC59-E7F654651BCF}" type="datetime1">
              <a:rPr lang="ru-RU" smtClean="0"/>
              <a:t>14.09.2025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042CE3C8-C53F-48E7-8745-94C22FE4FB9B}" type="datetime1">
              <a:rPr lang="ru-RU" smtClean="0"/>
              <a:pPr/>
              <a:t>14.09.2025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C383C-DE7D-51C9-CB84-986766880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7FF880D-B67C-BE9D-6889-ED29FAE3A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7B3072-13AF-FC5F-ADEE-3B93F0EB0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D568FA-D110-C161-F4DB-5E01080D6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5270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C9CF-3F1A-95AA-51DB-497F4A54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4691C8-C7A6-77C5-CFEA-9A090757A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9ED443-34A7-DDFA-850B-1B9E77D26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6D45F-E054-300F-2840-BB9991742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1800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5836-923A-7D08-DA72-A6988748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3E3C95-F28B-FE6E-EB0F-5B46FD164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0EEA000-4F73-ADD9-6FB4-A7B140F5D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AEBAC5-64E9-3745-811D-06791F385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6324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7DE0-09AE-FA19-202A-5E047A1E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CD5FB83-09D0-6755-3A84-E12AE83AB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E07C7B8-755F-16F9-1167-AC8EBEE83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C99BA2-6642-4577-0F83-1E8A208F0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4379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32C16-46FD-09AC-D7E1-8EB26D7B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5B657D5-FED4-B932-6EDE-5673D30BF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D16C687-1FF7-D688-60AE-AB1433E52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9BC67-AC9A-65DD-C38F-665D873E6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865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6BB6-6E4C-8A8B-A9B3-BD842E8D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35EBEB-A2B2-61E6-5FF3-574077734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26C1821-0156-3BAF-07A6-631744008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AEF1F-5AC9-6A7B-0C28-159D2CEEA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9293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DA38-1AAB-E059-307D-14FB9D5E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775387-9A13-21FD-EF98-5558FF4B9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0139806-3ED9-FBD4-909E-32832670D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C3BAF4-B89A-5E71-764B-C39E7B643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98391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147C-464C-7C10-5E21-9F0A0138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9692EA0-0B31-229C-6F98-8055D7B01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2F6BE2-2C44-548F-6177-32D0D24E2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917092-7361-9258-8625-E3C2FD850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6452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Вставка таблицы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14.09.2025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14.09.2025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14.09.2025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14.09.2025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6">
                <a:lumMod val="5000"/>
                <a:lumOff val="95000"/>
              </a:schemeClr>
            </a:gs>
            <a:gs pos="0">
              <a:schemeClr val="accent6">
                <a:lumMod val="45000"/>
                <a:lumOff val="55000"/>
              </a:schemeClr>
            </a:gs>
            <a:gs pos="86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14.09.2025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4115"/>
            <a:ext cx="9144000" cy="302342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Кредитный скоринг на данных </a:t>
            </a:r>
            <a:r>
              <a:rPr lang="ru-RU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</a:t>
            </a:r>
            <a: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b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клиентов и модель прогноза риска дефолта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777E8-5234-990E-FF4E-65E2E280AD2F}"/>
              </a:ext>
            </a:extLst>
          </p:cNvPr>
          <p:cNvSpPr txBox="1"/>
          <p:nvPr/>
        </p:nvSpPr>
        <p:spPr>
          <a:xfrm>
            <a:off x="1091381" y="5310719"/>
            <a:ext cx="539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Мартинович Георгий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https://github.com/Ejtolf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BB0C4C-0DD3-294E-54DA-DDED46A7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1403F-51E9-41EA-7A54-584EE827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3" y="356582"/>
            <a:ext cx="10422194" cy="676011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применение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F4AFC-D5DC-B8FB-457D-5DF68396DF77}"/>
              </a:ext>
            </a:extLst>
          </p:cNvPr>
          <p:cNvSpPr txBox="1"/>
          <p:nvPr/>
        </p:nvSpPr>
        <p:spPr>
          <a:xfrm>
            <a:off x="7190991" y="1309595"/>
            <a:ext cx="50931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НАДЁЖНОГО КЛИЕНТА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Работающая клиент 30-ти лет открывает запрос на кредит в размере 5500 у.е. со сроком на 2 года на покупку автомобиля.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Проживает в личной недвижимости. Уровень сбережений и расчётного счёта - умеренный.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D9B7CA-1D67-E152-4F14-DFB58B01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6" y="1309595"/>
            <a:ext cx="7199447" cy="28668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511283-D357-20ED-0CC6-B6080D4AA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6489"/>
            <a:ext cx="4611329" cy="26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8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и цель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F5635D-A538-E4CA-4536-B1CC141C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7864"/>
            <a:ext cx="6520957" cy="5129267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📉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банки и лизинговые компании несут убытки из-за невозвратов кредитов.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⏱️ Решение часто принимается на основе поверхностных факторов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высокая вероятность ошибок.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построить модель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обучения, которая автоматизированно оценивает риск клиента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Ожидаемый результат: снижение убытков и ускорение процесса одобрения заявок.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F44A0A-B93C-BE03-8D59-57578E42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78" y="1556012"/>
            <a:ext cx="5510179" cy="4336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FC3E6-9E2A-EC77-CCDE-4C667B934AF6}"/>
              </a:ext>
            </a:extLst>
          </p:cNvPr>
          <p:cNvSpPr txBox="1"/>
          <p:nvPr/>
        </p:nvSpPr>
        <p:spPr>
          <a:xfrm>
            <a:off x="6824825" y="5892800"/>
            <a:ext cx="5367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частот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кредита на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good/bad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DCEF87-0457-AE8C-BC4A-7E175862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AA87F-0986-77D9-412C-96BA6055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929C8E6-83C9-5B61-046B-E8FE28325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22907"/>
            <a:ext cx="11208774" cy="3054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📊 </a:t>
            </a:r>
            <a:r>
              <a:rPr lang="ru-RU" sz="1800" b="1" dirty="0"/>
              <a:t>Размер выборки:</a:t>
            </a:r>
            <a:r>
              <a:rPr lang="ru-RU" sz="1800" dirty="0"/>
              <a:t> 1000 клиентов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👤 </a:t>
            </a:r>
            <a:r>
              <a:rPr lang="ru-RU" sz="1800" b="1" dirty="0"/>
              <a:t>Характеристики клиента: </a:t>
            </a:r>
            <a:r>
              <a:rPr lang="ru-RU" sz="1800" dirty="0"/>
              <a:t>возраст, пол, профессия (уровень квалификации), статус проживания, уровень сберегательного счёта, уровень расчётного счёта.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💳 </a:t>
            </a:r>
            <a:r>
              <a:rPr lang="ru-RU" sz="1800" b="1" dirty="0"/>
              <a:t>Характеристики кредита: </a:t>
            </a:r>
            <a:r>
              <a:rPr lang="ru-RU" sz="1800" dirty="0"/>
              <a:t> сумма кредита, срок, цель займа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🎯 </a:t>
            </a:r>
            <a:r>
              <a:rPr lang="ru-RU" sz="1800" b="1" dirty="0"/>
              <a:t>Целевая переменная:</a:t>
            </a:r>
            <a:r>
              <a:rPr lang="ru-RU" sz="1800" dirty="0"/>
              <a:t> </a:t>
            </a:r>
            <a:r>
              <a:rPr lang="ru-RU" sz="1800" u="sng" dirty="0"/>
              <a:t>переменная риска (</a:t>
            </a:r>
            <a:r>
              <a:rPr lang="en-US" sz="1800" u="sng" dirty="0"/>
              <a:t>good / bad</a:t>
            </a:r>
            <a:r>
              <a:rPr lang="ru-RU" sz="1800" u="sng" dirty="0"/>
              <a:t>)</a:t>
            </a:r>
            <a:r>
              <a:rPr lang="ru-RU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i="1" dirty="0"/>
              <a:t>- </a:t>
            </a:r>
            <a:r>
              <a:rPr lang="ru-RU" sz="1800" i="1" dirty="0"/>
              <a:t>У </a:t>
            </a:r>
            <a:r>
              <a:rPr lang="ru-RU" sz="1800" b="1" i="1" dirty="0"/>
              <a:t>18.4</a:t>
            </a:r>
            <a:r>
              <a:rPr lang="en-US" sz="1800" b="1" i="1" dirty="0"/>
              <a:t>%</a:t>
            </a:r>
            <a:r>
              <a:rPr lang="en-US" sz="1800" i="1" dirty="0"/>
              <a:t> </a:t>
            </a:r>
            <a:r>
              <a:rPr lang="ru-RU" sz="1800" i="1" dirty="0"/>
              <a:t>клиентов неизвестно состояние </a:t>
            </a:r>
            <a:r>
              <a:rPr lang="ru-RU" sz="1800" i="1" u="sng" dirty="0"/>
              <a:t>сберегательного</a:t>
            </a:r>
            <a:r>
              <a:rPr lang="ru-RU" sz="1800" i="1" dirty="0"/>
              <a:t> счёта, у </a:t>
            </a:r>
            <a:r>
              <a:rPr lang="ru-RU" sz="1800" b="1" i="1" dirty="0"/>
              <a:t>39.4</a:t>
            </a:r>
            <a:r>
              <a:rPr lang="en-US" sz="1800" b="1" i="1" dirty="0"/>
              <a:t>%</a:t>
            </a:r>
            <a:r>
              <a:rPr lang="en-US" sz="1800" i="1" dirty="0"/>
              <a:t> - </a:t>
            </a:r>
            <a:r>
              <a:rPr lang="ru-RU" sz="1800" i="1" dirty="0"/>
              <a:t>состояние </a:t>
            </a:r>
            <a:r>
              <a:rPr lang="ru-RU" sz="1800" i="1" u="sng" dirty="0"/>
              <a:t>расчётного</a:t>
            </a:r>
            <a:r>
              <a:rPr lang="ru-RU" sz="1800" i="1" dirty="0"/>
              <a:t> счёта.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B1CC7-3F3E-7CB9-C7AE-98D78AA6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" y="4277032"/>
            <a:ext cx="12135186" cy="2046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4E9E7-EAAD-BDDC-E029-DB38A053AD80}"/>
              </a:ext>
            </a:extLst>
          </p:cNvPr>
          <p:cNvSpPr txBox="1"/>
          <p:nvPr/>
        </p:nvSpPr>
        <p:spPr>
          <a:xfrm>
            <a:off x="5105408" y="6323199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/>
              <a:t>Фрагмент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378724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B774ED-07D9-D222-011C-A729AE9B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975-F4C9-0170-F8CE-B799B754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A73B3DC-9873-C2A8-237B-950679FC1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22907"/>
            <a:ext cx="11208774" cy="388003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🔍 </a:t>
            </a:r>
            <a:r>
              <a:rPr lang="ru-RU" sz="1800" b="1" dirty="0"/>
              <a:t>Предобработка данных:</a:t>
            </a:r>
            <a:r>
              <a:rPr lang="ru-RU" sz="1800" dirty="0"/>
              <a:t> очистка, обработка пропусков, кодирование категориальных признаков, добавлен новый признак (</a:t>
            </a:r>
            <a:r>
              <a:rPr lang="ru-RU" sz="1800" i="1" dirty="0"/>
              <a:t>ежемесячный платёж</a:t>
            </a:r>
            <a:r>
              <a:rPr lang="ru-RU" sz="1800" dirty="0"/>
              <a:t>).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⚙️ </a:t>
            </a:r>
            <a:r>
              <a:rPr lang="ru-RU" sz="1800" b="1" dirty="0" err="1"/>
              <a:t>Feature</a:t>
            </a:r>
            <a:r>
              <a:rPr lang="ru-RU" sz="1800" b="1" dirty="0"/>
              <a:t> </a:t>
            </a:r>
            <a:r>
              <a:rPr lang="ru-RU" sz="1800" b="1" dirty="0" err="1"/>
              <a:t>engineering</a:t>
            </a:r>
            <a:r>
              <a:rPr lang="ru-RU" sz="1800" b="1" dirty="0"/>
              <a:t>:</a:t>
            </a:r>
            <a:r>
              <a:rPr lang="ru-RU" sz="1800" dirty="0"/>
              <a:t> масштабирование числовых признаков, </a:t>
            </a:r>
            <a:r>
              <a:rPr lang="ru-RU" sz="1800" dirty="0" err="1"/>
              <a:t>one-hot</a:t>
            </a:r>
            <a:r>
              <a:rPr lang="ru-RU" sz="1800" dirty="0"/>
              <a:t> </a:t>
            </a:r>
            <a:r>
              <a:rPr lang="ru-RU" sz="1800" dirty="0" err="1"/>
              <a:t>encoding</a:t>
            </a:r>
            <a:r>
              <a:rPr lang="ru-RU" sz="1800" dirty="0"/>
              <a:t> категориальных.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🤖 </a:t>
            </a:r>
            <a:r>
              <a:rPr lang="ru-RU" sz="1800" b="1" dirty="0"/>
              <a:t>Моделирование: </a:t>
            </a:r>
            <a:r>
              <a:rPr lang="ru-RU" sz="1800" dirty="0"/>
              <a:t>использованы и протестированы три модели</a:t>
            </a:r>
            <a:r>
              <a:rPr lang="en-US" sz="1800" dirty="0"/>
              <a:t>: </a:t>
            </a:r>
            <a:r>
              <a:rPr lang="ru-RU" sz="1800" b="1" dirty="0"/>
              <a:t>логистическая регрессия</a:t>
            </a:r>
            <a:r>
              <a:rPr lang="ru-RU" sz="1800" dirty="0"/>
              <a:t> (базовая интерпретируемая модель), </a:t>
            </a:r>
            <a:r>
              <a:rPr lang="en-US" sz="1800" b="1" dirty="0"/>
              <a:t>Random Forest</a:t>
            </a:r>
            <a:r>
              <a:rPr lang="en-US" sz="1800" dirty="0"/>
              <a:t> (</a:t>
            </a:r>
            <a:r>
              <a:rPr lang="ru-RU" sz="1800" dirty="0"/>
              <a:t>хорошо работает с нелинейными зависимостями</a:t>
            </a:r>
            <a:r>
              <a:rPr lang="en-US" sz="1800" dirty="0"/>
              <a:t>)</a:t>
            </a:r>
            <a:r>
              <a:rPr lang="ru-RU" sz="1800" dirty="0"/>
              <a:t> и </a:t>
            </a:r>
            <a:r>
              <a:rPr lang="en-US" sz="1800" b="1" dirty="0"/>
              <a:t>Gradient Boost </a:t>
            </a:r>
            <a:r>
              <a:rPr lang="en-US" sz="1800" dirty="0"/>
              <a:t>(</a:t>
            </a:r>
            <a:r>
              <a:rPr lang="ru-RU" sz="1800" dirty="0"/>
              <a:t>быстрая и точная на малом кол-ве данных</a:t>
            </a:r>
            <a:r>
              <a:rPr lang="en-US" sz="1800" dirty="0"/>
              <a:t>)</a:t>
            </a: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📏 </a:t>
            </a:r>
            <a:r>
              <a:rPr lang="ru-RU" sz="1800" b="1" dirty="0"/>
              <a:t>Валидация:</a:t>
            </a:r>
            <a:r>
              <a:rPr lang="ru-RU" sz="1800" dirty="0"/>
              <a:t> 5-кратная стратифицированная кросс-валидация.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🎯 </a:t>
            </a:r>
            <a:r>
              <a:rPr lang="ru-RU" sz="1800" b="1" dirty="0"/>
              <a:t>Метрика качества:</a:t>
            </a:r>
            <a:r>
              <a:rPr lang="ru-RU" sz="1800" dirty="0"/>
              <a:t> ROC-AUC (основная), а также Precision, </a:t>
            </a:r>
            <a:r>
              <a:rPr lang="ru-RU" sz="1800" dirty="0" err="1"/>
              <a:t>Recall</a:t>
            </a:r>
            <a:r>
              <a:rPr lang="ru-RU" sz="1800" dirty="0"/>
              <a:t>, F1.</a:t>
            </a:r>
            <a:endParaRPr lang="ru-RU" sz="18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0559B-3961-E476-9401-85C9C563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3" y="4853631"/>
            <a:ext cx="1028843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209E80-C0AD-C640-6871-BA82B65D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86D91-B1F7-56D4-6A07-74A591C0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62E2490-63E4-BF55-080F-BF9E3B58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22907"/>
            <a:ext cx="11208774" cy="13629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🎯 </a:t>
            </a:r>
            <a:r>
              <a:rPr lang="ru-RU" sz="1800" b="1" dirty="0"/>
              <a:t>Метрика качества: </a:t>
            </a:r>
            <a:r>
              <a:rPr lang="en-US" sz="1800" b="1" dirty="0"/>
              <a:t>ROC-AUC</a:t>
            </a:r>
            <a:r>
              <a:rPr lang="ru-RU" sz="1800" b="1" dirty="0"/>
              <a:t> </a:t>
            </a:r>
            <a:r>
              <a:rPr lang="ru-RU" sz="1800" dirty="0"/>
              <a:t>(насколько хорошо модель различает </a:t>
            </a:r>
            <a:r>
              <a:rPr lang="ru-RU" sz="1800" b="1" dirty="0"/>
              <a:t>«надежных»</a:t>
            </a:r>
            <a:r>
              <a:rPr lang="ru-RU" sz="1800" dirty="0"/>
              <a:t> и </a:t>
            </a:r>
            <a:r>
              <a:rPr lang="ru-RU" sz="1800" b="1" dirty="0"/>
              <a:t>«рискованных»</a:t>
            </a:r>
            <a:r>
              <a:rPr lang="ru-RU" sz="1800" dirty="0"/>
              <a:t> клиентов)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✅ </a:t>
            </a:r>
            <a:r>
              <a:rPr lang="ru-RU" sz="1800" b="1" dirty="0"/>
              <a:t>Статистически НЕ</a:t>
            </a:r>
            <a:r>
              <a:rPr lang="en-US" sz="1800" b="1" dirty="0"/>
              <a:t> </a:t>
            </a:r>
            <a:r>
              <a:rPr lang="ru-RU" sz="1800" b="1" dirty="0"/>
              <a:t>важные признаки: работа (уровень квалификации) </a:t>
            </a:r>
            <a:r>
              <a:rPr lang="ru-RU" sz="1800" dirty="0"/>
              <a:t>и</a:t>
            </a:r>
            <a:r>
              <a:rPr lang="ru-RU" sz="1800" b="1" dirty="0"/>
              <a:t> цель кредита клиента. </a:t>
            </a:r>
            <a:endParaRPr lang="ru-RU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ECC697-E168-491F-E415-EA601E83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2713450"/>
            <a:ext cx="6743700" cy="3743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8307E-27C1-999E-CF46-D39BA4AA14A5}"/>
              </a:ext>
            </a:extLst>
          </p:cNvPr>
          <p:cNvSpPr txBox="1"/>
          <p:nvPr/>
        </p:nvSpPr>
        <p:spPr>
          <a:xfrm>
            <a:off x="7377130" y="2713450"/>
            <a:ext cx="4814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результаты –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74.83%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правильных разделений на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good/bad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294A38-B763-3116-C52A-0DB38028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49EDA-83A0-B052-F15D-C51B6A57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90FC343-6A1F-4852-7AD6-748F8D3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22907"/>
            <a:ext cx="11208774" cy="13629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🎯 </a:t>
            </a:r>
            <a:r>
              <a:rPr lang="ru-RU" sz="1800" b="1" dirty="0"/>
              <a:t>Метрика качества: </a:t>
            </a:r>
            <a:r>
              <a:rPr lang="en-US" sz="1800" b="1" dirty="0"/>
              <a:t>ROC-AUC</a:t>
            </a:r>
            <a:r>
              <a:rPr lang="ru-RU" sz="1800" b="1" dirty="0"/>
              <a:t> </a:t>
            </a:r>
            <a:r>
              <a:rPr lang="ru-RU" sz="1800" dirty="0"/>
              <a:t>(насколько хорошо модель различает </a:t>
            </a:r>
            <a:r>
              <a:rPr lang="ru-RU" sz="1800" b="1" dirty="0"/>
              <a:t>«надежных»</a:t>
            </a:r>
            <a:r>
              <a:rPr lang="ru-RU" sz="1800" dirty="0"/>
              <a:t> и </a:t>
            </a:r>
            <a:r>
              <a:rPr lang="ru-RU" sz="1800" b="1" dirty="0"/>
              <a:t>«рискованных»</a:t>
            </a:r>
            <a:r>
              <a:rPr lang="ru-RU" sz="1800" dirty="0"/>
              <a:t> клиентов)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✅ </a:t>
            </a:r>
            <a:r>
              <a:rPr lang="ru-RU" sz="1800" b="1" dirty="0"/>
              <a:t>Статистически НЕ</a:t>
            </a:r>
            <a:r>
              <a:rPr lang="en-US" sz="1800" b="1" dirty="0"/>
              <a:t> </a:t>
            </a:r>
            <a:r>
              <a:rPr lang="ru-RU" sz="1800" b="1" dirty="0"/>
              <a:t>важные признаки: работа (уровень квалификации) </a:t>
            </a:r>
            <a:r>
              <a:rPr lang="ru-RU" sz="1800" dirty="0"/>
              <a:t>и</a:t>
            </a:r>
            <a:r>
              <a:rPr lang="ru-RU" sz="1800" b="1" dirty="0"/>
              <a:t> цель кредита клиента. </a:t>
            </a:r>
            <a:endParaRPr lang="ru-RU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7BB50-A50B-78F7-05AD-FCFC356C4A69}"/>
              </a:ext>
            </a:extLst>
          </p:cNvPr>
          <p:cNvSpPr txBox="1"/>
          <p:nvPr/>
        </p:nvSpPr>
        <p:spPr>
          <a:xfrm>
            <a:off x="5627287" y="2585884"/>
            <a:ext cx="6437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💳 Крупные суммы кредита увеличивают риск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👤 Молодые клиенты чаще попадают в «риск»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 Длительные кредиты более проблемные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🏦 Расчётный счёт с низким балансом = высокий риск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1FBBA-653D-267C-25F5-95F44DE1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2279546"/>
            <a:ext cx="4358026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88BEDD-CD58-0004-9180-4A7E9C89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18C93-73BF-6F5B-155B-7EB09EA6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01225"/>
            <a:ext cx="3200400" cy="1056639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DB45EB3-A72B-0A3D-C578-D0384A81A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916569"/>
            <a:ext cx="11208774" cy="54129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b="1" dirty="0"/>
              <a:t>Пример клиента с высоким риском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14911A-E633-4183-CB83-8587BC78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487"/>
            <a:ext cx="12192000" cy="1662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774B9-D04A-C3F2-0B18-2E8F3C89E39E}"/>
              </a:ext>
            </a:extLst>
          </p:cNvPr>
          <p:cNvSpPr txBox="1"/>
          <p:nvPr/>
        </p:nvSpPr>
        <p:spPr>
          <a:xfrm>
            <a:off x="108157" y="1553496"/>
            <a:ext cx="53880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👤 Возраст: 24 года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🏠 Жильё: собственное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💰 Сбережения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низкий уровень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🏦 Расчётный уровень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низкий уровень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💳 Сумма кредита: 9629 у.е.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Срок: 36 мес.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Цель: покупка автомобиля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💵 Ежемесячный платёж: 267.5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3B32A-26DF-AB88-9D63-895B5A42BF43}"/>
              </a:ext>
            </a:extLst>
          </p:cNvPr>
          <p:cNvSpPr txBox="1"/>
          <p:nvPr/>
        </p:nvSpPr>
        <p:spPr>
          <a:xfrm>
            <a:off x="6474544" y="1553496"/>
            <a:ext cx="53880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🎯 ПРОГНОЗ ДЕФОЛТА</a:t>
            </a:r>
            <a:r>
              <a:rPr lang="en-US" sz="2400" dirty="0"/>
              <a:t>: </a:t>
            </a:r>
            <a:r>
              <a:rPr lang="en-US" sz="2400" b="1" u="sng" dirty="0">
                <a:solidFill>
                  <a:srgbClr val="EE0000"/>
                </a:solidFill>
              </a:rPr>
              <a:t>82%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Аргумент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 клиент, мало сбережений, большой кредит на длительный срок.</a:t>
            </a:r>
          </a:p>
        </p:txBody>
      </p:sp>
    </p:spTree>
    <p:extLst>
      <p:ext uri="{BB962C8B-B14F-4D97-AF65-F5344CB8AC3E}">
        <p14:creationId xmlns:p14="http://schemas.microsoft.com/office/powerpoint/2010/main" val="152941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4E1F7A8-61F6-0A48-F681-49AC732F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85C30-DE1F-6C57-63BC-06D78918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3" y="356582"/>
            <a:ext cx="10422194" cy="676011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применение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06224-D2E9-5DA5-0741-4FB9889EEC72}"/>
              </a:ext>
            </a:extLst>
          </p:cNvPr>
          <p:cNvSpPr txBox="1"/>
          <p:nvPr/>
        </p:nvSpPr>
        <p:spPr>
          <a:xfrm>
            <a:off x="530941" y="1032593"/>
            <a:ext cx="11533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🖥️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Интерактивный интерфейс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 вводит данные клиента, получает прогноз сразу.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⚡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обработка заявок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вместо ручной проверки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Готовность к интеграции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готова к расширению.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68D545-AD28-376B-0BD1-BB7D82B2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30591"/>
            <a:ext cx="8839200" cy="45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A71142D-C416-FD87-FDFA-AA13FA72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1370F-7736-E8DA-0C18-AF0741EF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3" y="356582"/>
            <a:ext cx="10422194" cy="676011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применение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A9F4F4-9981-5549-CF1D-941BA63B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26"/>
            <a:ext cx="6441998" cy="25835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4C4F49-E232-A3CC-597F-27F105610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871586"/>
            <a:ext cx="5909188" cy="29864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478672-2D53-9E87-E671-1B2C163F958B}"/>
              </a:ext>
            </a:extLst>
          </p:cNvPr>
          <p:cNvSpPr txBox="1"/>
          <p:nvPr/>
        </p:nvSpPr>
        <p:spPr>
          <a:xfrm>
            <a:off x="6902244" y="1288025"/>
            <a:ext cx="509311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РИСКОВАННОГО КЛИЕНТА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 клиент 20-ти лет запрашивает кредит в размере 3000 у.е. со сроком на 3 года на открытие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бизнеса.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Проживает в арендованной недвижимости. Уровень сбережений на низком уровне, расчётный счёт – на умеренном.</a:t>
            </a:r>
          </a:p>
        </p:txBody>
      </p:sp>
    </p:spTree>
    <p:extLst>
      <p:ext uri="{BB962C8B-B14F-4D97-AF65-F5344CB8AC3E}">
        <p14:creationId xmlns:p14="http://schemas.microsoft.com/office/powerpoint/2010/main" val="810392793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3_TF10081922_Win32" id="{29441606-BB2C-42EE-8F91-A2D432901328}" vid="{AC23407B-E7D9-40A2-8B32-5AFBAD60C09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{48FB17D5-99AF-4DF7-B7B9-3D77058A48B6}TF96423eb0-8e02-4a99-b83b-bc60d19202d56d54e198_win32-d14eee4b4d4f</Template>
  <TotalTime>84</TotalTime>
  <Words>585</Words>
  <Application>Microsoft Office PowerPoint</Application>
  <PresentationFormat>Широкоэкранный</PresentationFormat>
  <Paragraphs>77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Times New Roman</vt:lpstr>
      <vt:lpstr>Tisa Offc Serif Pro</vt:lpstr>
      <vt:lpstr>Пользовательская</vt:lpstr>
      <vt:lpstr>Кредитный скоринг на данных German Credit  Анализ клиентов и модель прогноза риска дефолта</vt:lpstr>
      <vt:lpstr>Проблема и цель</vt:lpstr>
      <vt:lpstr>Данные</vt:lpstr>
      <vt:lpstr>Подход</vt:lpstr>
      <vt:lpstr>Результаты</vt:lpstr>
      <vt:lpstr>Результаты</vt:lpstr>
      <vt:lpstr>Результаты</vt:lpstr>
      <vt:lpstr>Практическое применение</vt:lpstr>
      <vt:lpstr>Практическое применение</vt:lpstr>
      <vt:lpstr>Практическое применение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Martinovich</dc:creator>
  <cp:lastModifiedBy>George Martinovich</cp:lastModifiedBy>
  <cp:revision>1</cp:revision>
  <dcterms:created xsi:type="dcterms:W3CDTF">2025-09-14T12:07:15Z</dcterms:created>
  <dcterms:modified xsi:type="dcterms:W3CDTF">2025-09-14T13:31:43Z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